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7.jpeg" ContentType="image/jpeg"/>
  <Override PartName="/ppt/media/image6.jpeg" ContentType="image/jpeg"/>
  <Override PartName="/ppt/media/image2.png" ContentType="image/png"/>
  <Override PartName="/ppt/media/image3.jpeg" ContentType="image/jpeg"/>
  <Override PartName="/ppt/media/image1.jpeg" ContentType="image/jpeg"/>
  <Override PartName="/ppt/media/image4.jpeg" ContentType="image/jpeg"/>
  <Override PartName="/ppt/media/image5.jpeg" ContentType="image/jpe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_rels/slide12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
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2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804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2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804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10080"/>
            <a:ext cx="9071640" cy="43884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800" spc="-1" strike="noStrike">
                <a:latin typeface="Arial"/>
              </a:rPr>
              <a:t>Click to edit the title text format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Click to edit the outline text format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Second Outline Level</a:t>
            </a:r>
            <a:endParaRPr b="0" lang="en-US" sz="24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Third Outline Level</a:t>
            </a:r>
            <a:endParaRPr b="0" lang="en-US" sz="20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4C3F6AED-3AE9-4D9B-A1FC-2E573828F7FE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TextShape 6"/>
          <p:cNvSpPr txBox="1"/>
          <p:nvPr/>
        </p:nvSpPr>
        <p:spPr>
          <a:xfrm>
            <a:off x="8595360" y="5303520"/>
            <a:ext cx="1280160" cy="36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r"/>
            <a:fld id="{8DB60A4B-D861-408A-AB44-9B24DC7E87F3}" type="slidenum">
              <a:rPr b="0" lang="en-US" sz="1600" spc="-1" strike="noStrike">
                <a:latin typeface="FreeMono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www.arduino.cc/en/Reference.MouseKeyboard" TargetMode="External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arduino.cc/en/Main/Software" TargetMode="External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226080"/>
            <a:ext cx="9071640" cy="2425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6000" spc="-1" strike="noStrike">
                <a:latin typeface="Arial"/>
              </a:rPr>
              <a:t>Sketching with Hardware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504000" y="2926080"/>
            <a:ext cx="9071640" cy="168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200" spc="-1" strike="noStrike">
                <a:latin typeface="Arial"/>
                <a:ea typeface="Noto Sans CJK SC Regular"/>
              </a:rPr>
              <a:t>05: Arduino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Some Tips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Arduino is well documented – use the documentation!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Keep things tidy (code and hardware)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Keep your code expandable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New components...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1"/>
          <a:srcRect l="38291" t="33164" r="30414" b="43622"/>
          <a:stretch/>
        </p:blipFill>
        <p:spPr>
          <a:xfrm>
            <a:off x="1371960" y="4114800"/>
            <a:ext cx="2925720" cy="1462680"/>
          </a:xfrm>
          <a:prstGeom prst="rect">
            <a:avLst/>
          </a:prstGeom>
          <a:ln>
            <a:noFill/>
          </a:ln>
        </p:spPr>
      </p:pic>
      <p:pic>
        <p:nvPicPr>
          <p:cNvPr id="92" name="" descr=""/>
          <p:cNvPicPr/>
          <p:nvPr/>
        </p:nvPicPr>
        <p:blipFill>
          <a:blip r:embed="rId2"/>
          <a:srcRect l="23135" t="10429" r="10207" b="25436"/>
          <a:stretch/>
        </p:blipFill>
        <p:spPr>
          <a:xfrm>
            <a:off x="3017520" y="914400"/>
            <a:ext cx="3989520" cy="256032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3"/>
          <a:srcRect l="30207" t="11945" r="39508" b="37560"/>
          <a:stretch/>
        </p:blipFill>
        <p:spPr>
          <a:xfrm>
            <a:off x="274680" y="976680"/>
            <a:ext cx="2194200" cy="240660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4"/>
          <a:srcRect l="29197" t="22554" r="34456" b="22405"/>
          <a:stretch/>
        </p:blipFill>
        <p:spPr>
          <a:xfrm>
            <a:off x="7314840" y="1005480"/>
            <a:ext cx="2377800" cy="2377800"/>
          </a:xfrm>
          <a:prstGeom prst="rect">
            <a:avLst/>
          </a:prstGeom>
          <a:ln>
            <a:noFill/>
          </a:ln>
        </p:spPr>
      </p:pic>
      <p:sp>
        <p:nvSpPr>
          <p:cNvPr id="95" name="TextShape 2"/>
          <p:cNvSpPr txBox="1"/>
          <p:nvPr/>
        </p:nvSpPr>
        <p:spPr>
          <a:xfrm>
            <a:off x="274320" y="347472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Photoresistor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6" name="TextShape 3"/>
          <p:cNvSpPr txBox="1"/>
          <p:nvPr/>
        </p:nvSpPr>
        <p:spPr>
          <a:xfrm>
            <a:off x="3840480" y="349416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Copper tape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7" name="TextShape 4"/>
          <p:cNvSpPr txBox="1"/>
          <p:nvPr/>
        </p:nvSpPr>
        <p:spPr>
          <a:xfrm>
            <a:off x="7406640" y="347472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Distance sensor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TextShape 5"/>
          <p:cNvSpPr txBox="1"/>
          <p:nvPr/>
        </p:nvSpPr>
        <p:spPr>
          <a:xfrm>
            <a:off x="4389120" y="4663440"/>
            <a:ext cx="21945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Tilt switch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Exercise: Custom Input Device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The Arduino Micro can emulate a mouse or keyboard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Read the documentation: </a:t>
            </a:r>
            <a:r>
              <a:rPr b="0" lang="en-US" sz="2800" spc="-1" strike="noStrike">
                <a:latin typeface="Arial"/>
                <a:hlinkClick r:id="rId1"/>
              </a:rPr>
              <a:t>https://www.arduino.cc/en/Reference.MouseKeyboard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Build a custom input device for a simple (!) video game of your choice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Day 2: Tuesday, xx.yy.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r>
              <a:rPr b="1" lang="en-US" sz="2800" spc="-1" strike="noStrike">
                <a:latin typeface="Arial"/>
              </a:rPr>
              <a:t>09:00</a:t>
            </a:r>
            <a:r>
              <a:rPr b="0" lang="en-US" sz="2800" spc="-1" strike="noStrike">
                <a:latin typeface="Arial"/>
              </a:rPr>
              <a:t> Introduction: Arduino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09:30</a:t>
            </a:r>
            <a:r>
              <a:rPr b="0" lang="en-US" sz="2800" spc="-1" strike="noStrike">
                <a:latin typeface="Arial"/>
              </a:rPr>
              <a:t> Hands-on: Arduino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11:00</a:t>
            </a:r>
            <a:r>
              <a:rPr b="0" i="1" lang="en-US" sz="2800" spc="-1" strike="noStrike">
                <a:latin typeface="Arial"/>
              </a:rPr>
              <a:t> </a:t>
            </a:r>
            <a:r>
              <a:rPr b="0" lang="en-US" sz="2800" spc="-1" strike="noStrike">
                <a:latin typeface="Arial"/>
              </a:rPr>
              <a:t>Small Project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13:00</a:t>
            </a:r>
            <a:r>
              <a:rPr b="0" i="1" lang="en-US" sz="2800" spc="-1" strike="noStrike">
                <a:latin typeface="Arial"/>
              </a:rPr>
              <a:t> Lunch Break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14:00</a:t>
            </a:r>
            <a:r>
              <a:rPr b="0" lang="en-US" sz="2800" spc="-1" strike="noStrike">
                <a:latin typeface="Arial"/>
              </a:rPr>
              <a:t> Programming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15:00</a:t>
            </a:r>
            <a:r>
              <a:rPr b="0" lang="en-US" sz="2800" spc="-1" strike="noStrike">
                <a:latin typeface="Arial"/>
              </a:rPr>
              <a:t> Extensive Task</a:t>
            </a:r>
            <a:endParaRPr b="0" lang="en-US" sz="2800" spc="-1" strike="noStrike">
              <a:latin typeface="Arial"/>
            </a:endParaRPr>
          </a:p>
          <a:p>
            <a:r>
              <a:rPr b="1" lang="en-US" sz="2800" spc="-1" strike="noStrike">
                <a:latin typeface="Arial"/>
              </a:rPr>
              <a:t>17:00</a:t>
            </a:r>
            <a:r>
              <a:rPr b="0" lang="en-US" sz="2800" spc="-1" strike="noStrike">
                <a:latin typeface="Arial"/>
              </a:rPr>
              <a:t> End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2058840" y="2230560"/>
            <a:ext cx="7536600" cy="3190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1815840" y="-27360"/>
            <a:ext cx="7596720" cy="5697360"/>
          </a:xfrm>
          <a:prstGeom prst="rect">
            <a:avLst/>
          </a:prstGeom>
          <a:ln>
            <a:noFill/>
          </a:ln>
        </p:spPr>
      </p:pic>
      <p:grpSp>
        <p:nvGrpSpPr>
          <p:cNvPr id="48" name="Group 2"/>
          <p:cNvGrpSpPr/>
          <p:nvPr/>
        </p:nvGrpSpPr>
        <p:grpSpPr>
          <a:xfrm>
            <a:off x="1891800" y="3306600"/>
            <a:ext cx="1747080" cy="2433960"/>
            <a:chOff x="1891800" y="3306600"/>
            <a:chExt cx="1747080" cy="2433960"/>
          </a:xfrm>
        </p:grpSpPr>
        <p:sp>
          <p:nvSpPr>
            <p:cNvPr id="49" name="CustomShape 3"/>
            <p:cNvSpPr/>
            <p:nvPr/>
          </p:nvSpPr>
          <p:spPr>
            <a:xfrm>
              <a:off x="2499480" y="3306600"/>
              <a:ext cx="1139400" cy="1072080"/>
            </a:xfrm>
            <a:prstGeom prst="ellipse">
              <a:avLst/>
            </a:prstGeom>
            <a:noFill/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TextShape 4"/>
            <p:cNvSpPr txBox="1"/>
            <p:nvPr/>
          </p:nvSpPr>
          <p:spPr>
            <a:xfrm>
              <a:off x="1891800" y="5138280"/>
              <a:ext cx="1485720" cy="6022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USB Socket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51" name="Line 5"/>
            <p:cNvCxnSpPr>
              <a:stCxn id="50" idx="0"/>
              <a:endCxn id="49" idx="4"/>
            </p:cNvCxnSpPr>
            <p:nvPr/>
          </p:nvCxnSpPr>
          <p:spPr>
            <a:xfrm flipV="1">
              <a:off x="2634480" y="4378680"/>
              <a:ext cx="435240" cy="75996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</p:grpSp>
      <p:grpSp>
        <p:nvGrpSpPr>
          <p:cNvPr id="52" name="Group 6"/>
          <p:cNvGrpSpPr/>
          <p:nvPr/>
        </p:nvGrpSpPr>
        <p:grpSpPr>
          <a:xfrm>
            <a:off x="3335040" y="1567800"/>
            <a:ext cx="2658960" cy="1823400"/>
            <a:chOff x="3335040" y="1567800"/>
            <a:chExt cx="2658960" cy="1823400"/>
          </a:xfrm>
        </p:grpSpPr>
        <p:sp>
          <p:nvSpPr>
            <p:cNvPr id="53" name="CustomShape 7"/>
            <p:cNvSpPr/>
            <p:nvPr/>
          </p:nvSpPr>
          <p:spPr>
            <a:xfrm>
              <a:off x="4702680" y="2175840"/>
              <a:ext cx="1291320" cy="1215360"/>
            </a:xfrm>
            <a:prstGeom prst="ellipse">
              <a:avLst/>
            </a:prstGeom>
            <a:noFill/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TextShape 8"/>
            <p:cNvSpPr txBox="1"/>
            <p:nvPr/>
          </p:nvSpPr>
          <p:spPr>
            <a:xfrm>
              <a:off x="3335040" y="1567800"/>
              <a:ext cx="144360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CPU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55" name="Line 9"/>
            <p:cNvCxnSpPr>
              <a:stCxn id="54" idx="2"/>
              <a:endCxn id="53" idx="2"/>
            </p:cNvCxnSpPr>
            <p:nvPr/>
          </p:nvCxnSpPr>
          <p:spPr>
            <a:xfrm>
              <a:off x="4056840" y="1914120"/>
              <a:ext cx="646200" cy="86976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</p:grpSp>
      <p:grpSp>
        <p:nvGrpSpPr>
          <p:cNvPr id="56" name="Group 10"/>
          <p:cNvGrpSpPr/>
          <p:nvPr/>
        </p:nvGrpSpPr>
        <p:grpSpPr>
          <a:xfrm>
            <a:off x="182880" y="101880"/>
            <a:ext cx="7578360" cy="1693800"/>
            <a:chOff x="182880" y="101880"/>
            <a:chExt cx="7578360" cy="1693800"/>
          </a:xfrm>
        </p:grpSpPr>
        <p:sp>
          <p:nvSpPr>
            <p:cNvPr id="57" name="CustomShape 11"/>
            <p:cNvSpPr/>
            <p:nvPr/>
          </p:nvSpPr>
          <p:spPr>
            <a:xfrm>
              <a:off x="6469560" y="580320"/>
              <a:ext cx="1291680" cy="1215360"/>
            </a:xfrm>
            <a:prstGeom prst="ellipse">
              <a:avLst/>
            </a:prstGeom>
            <a:noFill/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TextShape 12"/>
            <p:cNvSpPr txBox="1"/>
            <p:nvPr/>
          </p:nvSpPr>
          <p:spPr>
            <a:xfrm>
              <a:off x="4937760" y="124560"/>
              <a:ext cx="173736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Reset Button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59" name="Line 13"/>
            <p:cNvCxnSpPr>
              <a:stCxn id="58" idx="2"/>
              <a:endCxn id="57" idx="2"/>
            </p:cNvCxnSpPr>
            <p:nvPr/>
          </p:nvCxnSpPr>
          <p:spPr>
            <a:xfrm>
              <a:off x="5806440" y="470880"/>
              <a:ext cx="663480" cy="71748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  <p:sp>
          <p:nvSpPr>
            <p:cNvPr id="60" name="TextShape 14"/>
            <p:cNvSpPr txBox="1"/>
            <p:nvPr/>
          </p:nvSpPr>
          <p:spPr>
            <a:xfrm>
              <a:off x="182880" y="101880"/>
              <a:ext cx="4023360" cy="145260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r>
                <a:rPr b="0" lang="en-US" sz="4800" spc="-1" strike="noStrike">
                  <a:latin typeface="Arial"/>
                </a:rPr>
                <a:t>Arduino Micro</a:t>
              </a:r>
              <a:endParaRPr b="0" lang="en-US" sz="4800" spc="-1" strike="noStrike">
                <a:latin typeface="Arial"/>
              </a:endParaRPr>
            </a:p>
          </p:txBody>
        </p:sp>
      </p:grpSp>
      <p:grpSp>
        <p:nvGrpSpPr>
          <p:cNvPr id="61" name="Group 15"/>
          <p:cNvGrpSpPr/>
          <p:nvPr/>
        </p:nvGrpSpPr>
        <p:grpSpPr>
          <a:xfrm>
            <a:off x="4246920" y="808200"/>
            <a:ext cx="2658600" cy="1389960"/>
            <a:chOff x="4246920" y="808200"/>
            <a:chExt cx="2658600" cy="1389960"/>
          </a:xfrm>
        </p:grpSpPr>
        <p:sp>
          <p:nvSpPr>
            <p:cNvPr id="62" name="CustomShape 16"/>
            <p:cNvSpPr/>
            <p:nvPr/>
          </p:nvSpPr>
          <p:spPr>
            <a:xfrm>
              <a:off x="5994000" y="1339920"/>
              <a:ext cx="911520" cy="858240"/>
            </a:xfrm>
            <a:prstGeom prst="ellipse">
              <a:avLst/>
            </a:prstGeom>
            <a:noFill/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" name="TextShape 17"/>
            <p:cNvSpPr txBox="1"/>
            <p:nvPr/>
          </p:nvSpPr>
          <p:spPr>
            <a:xfrm>
              <a:off x="4246920" y="808200"/>
              <a:ext cx="1599480" cy="3805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Status LEDs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64" name="Line 18"/>
            <p:cNvCxnSpPr>
              <a:stCxn id="63" idx="2"/>
              <a:endCxn id="62" idx="2"/>
            </p:cNvCxnSpPr>
            <p:nvPr/>
          </p:nvCxnSpPr>
          <p:spPr>
            <a:xfrm>
              <a:off x="5046480" y="1188720"/>
              <a:ext cx="947880" cy="58068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</p:grpSp>
      <p:grpSp>
        <p:nvGrpSpPr>
          <p:cNvPr id="65" name="Group 19"/>
          <p:cNvGrpSpPr/>
          <p:nvPr/>
        </p:nvGrpSpPr>
        <p:grpSpPr>
          <a:xfrm>
            <a:off x="1967760" y="1135080"/>
            <a:ext cx="2886840" cy="2408040"/>
            <a:chOff x="1967760" y="1135080"/>
            <a:chExt cx="2886840" cy="2408040"/>
          </a:xfrm>
        </p:grpSpPr>
        <p:sp>
          <p:nvSpPr>
            <p:cNvPr id="66" name="CustomShape 20"/>
            <p:cNvSpPr/>
            <p:nvPr/>
          </p:nvSpPr>
          <p:spPr>
            <a:xfrm>
              <a:off x="4208760" y="2935440"/>
              <a:ext cx="645840" cy="607680"/>
            </a:xfrm>
            <a:prstGeom prst="ellipse">
              <a:avLst/>
            </a:prstGeom>
            <a:noFill/>
            <a:ln w="360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" name="TextShape 21"/>
            <p:cNvSpPr txBox="1"/>
            <p:nvPr/>
          </p:nvSpPr>
          <p:spPr>
            <a:xfrm>
              <a:off x="1967760" y="1135080"/>
              <a:ext cx="232416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programmable LED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68" name="Line 22"/>
            <p:cNvCxnSpPr>
              <a:stCxn id="67" idx="2"/>
              <a:endCxn id="66" idx="2"/>
            </p:cNvCxnSpPr>
            <p:nvPr/>
          </p:nvCxnSpPr>
          <p:spPr>
            <a:xfrm>
              <a:off x="3129840" y="1481400"/>
              <a:ext cx="1079280" cy="175824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</p:grpSp>
      <p:grpSp>
        <p:nvGrpSpPr>
          <p:cNvPr id="69" name="Group 23"/>
          <p:cNvGrpSpPr/>
          <p:nvPr/>
        </p:nvGrpSpPr>
        <p:grpSpPr>
          <a:xfrm>
            <a:off x="3669120" y="2221560"/>
            <a:ext cx="5013720" cy="3114720"/>
            <a:chOff x="3669120" y="2221560"/>
            <a:chExt cx="5013720" cy="3114720"/>
          </a:xfrm>
        </p:grpSpPr>
        <p:sp>
          <p:nvSpPr>
            <p:cNvPr id="70" name="CustomShape 24"/>
            <p:cNvSpPr/>
            <p:nvPr/>
          </p:nvSpPr>
          <p:spPr>
            <a:xfrm>
              <a:off x="6327720" y="3893040"/>
              <a:ext cx="151920" cy="151920"/>
            </a:xfrm>
            <a:prstGeom prst="ellipse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Freeform 25"/>
            <p:cNvSpPr/>
            <p:nvPr/>
          </p:nvSpPr>
          <p:spPr>
            <a:xfrm>
              <a:off x="3669120" y="2221560"/>
              <a:ext cx="5014080" cy="3115080"/>
            </a:xfrm>
            <a:custGeom>
              <a:avLst/>
              <a:gdLst/>
              <a:ahLst/>
              <a:rect l="0" t="0" r="r" b="b"/>
              <a:pathLst>
                <a:path w="13928" h="8653">
                  <a:moveTo>
                    <a:pt x="633" y="8652"/>
                  </a:moveTo>
                  <a:lnTo>
                    <a:pt x="13927" y="1688"/>
                  </a:lnTo>
                  <a:lnTo>
                    <a:pt x="13294" y="0"/>
                  </a:lnTo>
                  <a:lnTo>
                    <a:pt x="0" y="6964"/>
                  </a:lnTo>
                  <a:lnTo>
                    <a:pt x="633" y="8652"/>
                  </a:lnTo>
                </a:path>
              </a:pathLst>
            </a:custGeom>
            <a:noFill/>
            <a:ln w="36000">
              <a:solidFill>
                <a:srgbClr val="000000"/>
              </a:solidFill>
              <a:round/>
            </a:ln>
          </p:spPr>
        </p:sp>
        <p:sp>
          <p:nvSpPr>
            <p:cNvPr id="72" name="TextShape 26"/>
            <p:cNvSpPr txBox="1"/>
            <p:nvPr/>
          </p:nvSpPr>
          <p:spPr>
            <a:xfrm>
              <a:off x="6251760" y="4804560"/>
              <a:ext cx="220320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>
              <a:spAutoFit/>
            </a:bodyPr>
            <a:p>
              <a:pPr algn="ctr"/>
              <a:r>
                <a:rPr b="1" lang="en-US" sz="1800" spc="-1" strike="noStrike">
                  <a:solidFill>
                    <a:srgbClr val="000000"/>
                  </a:solidFill>
                  <a:latin typeface="Arial"/>
                </a:rPr>
                <a:t>Pin Headers</a:t>
              </a:r>
              <a:endParaRPr b="0" lang="en-US" sz="1800" spc="-1" strike="noStrike">
                <a:latin typeface="Arial"/>
              </a:endParaRPr>
            </a:p>
          </p:txBody>
        </p:sp>
        <p:cxnSp>
          <p:nvCxnSpPr>
            <p:cNvPr id="73" name="Line 27"/>
            <p:cNvCxnSpPr>
              <a:stCxn id="72" idx="0"/>
            </p:cNvCxnSpPr>
            <p:nvPr/>
          </p:nvCxnSpPr>
          <p:spPr>
            <a:xfrm flipH="1" flipV="1">
              <a:off x="6199920" y="3961800"/>
              <a:ext cx="1153800" cy="843120"/>
            </a:xfrm>
            <a:prstGeom prst="bentConnector3">
              <a:avLst/>
            </a:prstGeom>
            <a:ln w="36000">
              <a:solidFill>
                <a:srgbClr val="000000"/>
              </a:solidFill>
              <a:round/>
              <a:tailEnd len="med" type="triangle" w="med"/>
            </a:ln>
          </p:spPr>
        </p:cxn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1097280" y="7560"/>
            <a:ext cx="8004960" cy="5662440"/>
          </a:xfrm>
          <a:prstGeom prst="rect">
            <a:avLst/>
          </a:prstGeom>
          <a:ln>
            <a:noFill/>
          </a:ln>
        </p:spPr>
      </p:pic>
      <p:sp>
        <p:nvSpPr>
          <p:cNvPr id="75" name="TextShape 1"/>
          <p:cNvSpPr txBox="1"/>
          <p:nvPr/>
        </p:nvSpPr>
        <p:spPr>
          <a:xfrm>
            <a:off x="1463040" y="5409000"/>
            <a:ext cx="694944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200" spc="-1" strike="noStrike">
                <a:latin typeface="Arial"/>
              </a:rPr>
              <a:t>Image: Arduino Forum, User pighixxx, http://forum.arduino.cc/index.php?topic=148734.0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Arduino IDE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7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  <a:hlinkClick r:id="rId1"/>
              </a:rPr>
              <a:t>https://www.arduino.cc/en/Main/Software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Download and install the current version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Plug in the Arduino via USB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Tools → Board → Arduino Micro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File → Examples → Basic → Blink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Upload the sketch (upload button or ctrl + u)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3017520" y="91440"/>
            <a:ext cx="4593600" cy="5559840"/>
          </a:xfrm>
          <a:prstGeom prst="rect">
            <a:avLst/>
          </a:prstGeom>
          <a:ln w="12600">
            <a:solidFill>
              <a:srgbClr val="000000"/>
            </a:solidFill>
            <a:round/>
          </a:ln>
        </p:spPr>
      </p:pic>
      <p:sp>
        <p:nvSpPr>
          <p:cNvPr id="79" name="CustomShape 1"/>
          <p:cNvSpPr/>
          <p:nvPr/>
        </p:nvSpPr>
        <p:spPr>
          <a:xfrm>
            <a:off x="3135960" y="190440"/>
            <a:ext cx="182880" cy="182880"/>
          </a:xfrm>
          <a:prstGeom prst="ellipse">
            <a:avLst/>
          </a:prstGeom>
          <a:noFill/>
          <a:ln w="1908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TextShape 2"/>
          <p:cNvSpPr txBox="1"/>
          <p:nvPr/>
        </p:nvSpPr>
        <p:spPr>
          <a:xfrm>
            <a:off x="914400" y="110880"/>
            <a:ext cx="9144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Upload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1" name="Line 3"/>
          <p:cNvSpPr/>
          <p:nvPr/>
        </p:nvSpPr>
        <p:spPr>
          <a:xfrm>
            <a:off x="1828800" y="274320"/>
            <a:ext cx="1307160" cy="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Hello World: Blink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Pin 13 has an LED connected on most Arduino boards.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int</a:t>
            </a:r>
            <a:r>
              <a:rPr b="0" lang="en-US" sz="1600" spc="-1" strike="noStrike">
                <a:latin typeface="Courier New"/>
              </a:rPr>
              <a:t> led = 13;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the setup routine runs once when you press reset: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void setup</a:t>
            </a:r>
            <a:r>
              <a:rPr b="0" lang="en-US" sz="1600" spc="-1" strike="noStrike">
                <a:latin typeface="Courier New"/>
              </a:rPr>
              <a:t>() {               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80"/>
                </a:solidFill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initialize the digital pin as an output.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pinMode</a:t>
            </a:r>
            <a:r>
              <a:rPr b="0" lang="en-US" sz="1600" spc="-1" strike="noStrike">
                <a:latin typeface="Courier New"/>
              </a:rPr>
              <a:t>(led, </a:t>
            </a:r>
            <a:r>
              <a:rPr b="0" lang="en-US" sz="1600" spc="-1" strike="noStrike">
                <a:solidFill>
                  <a:srgbClr val="0000ff"/>
                </a:solidFill>
                <a:latin typeface="Courier New"/>
              </a:rPr>
              <a:t>OUTPUT</a:t>
            </a:r>
            <a:r>
              <a:rPr b="0" lang="en-US" sz="1600" spc="-1" strike="noStrike">
                <a:latin typeface="Courier New"/>
              </a:rPr>
              <a:t>);    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}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the loop routine runs over and over again forever: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void loop</a:t>
            </a:r>
            <a:r>
              <a:rPr b="0" lang="en-US" sz="1600" spc="-1" strike="noStrike">
                <a:latin typeface="Courier New"/>
              </a:rPr>
              <a:t>() {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digitalWrite</a:t>
            </a:r>
            <a:r>
              <a:rPr b="0" lang="en-US" sz="1600" spc="-1" strike="noStrike">
                <a:latin typeface="Courier New"/>
              </a:rPr>
              <a:t>(led, </a:t>
            </a:r>
            <a:r>
              <a:rPr b="0" lang="en-US" sz="1600" spc="-1" strike="noStrike">
                <a:solidFill>
                  <a:srgbClr val="0000ff"/>
                </a:solidFill>
                <a:latin typeface="Courier New"/>
              </a:rPr>
              <a:t>HIGH</a:t>
            </a:r>
            <a:r>
              <a:rPr b="0" lang="en-US" sz="1600" spc="-1" strike="noStrike">
                <a:latin typeface="Courier New"/>
              </a:rPr>
              <a:t>);   </a:t>
            </a: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turn the LED on (HIGH is the voltage level)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delay</a:t>
            </a:r>
            <a:r>
              <a:rPr b="0" lang="en-US" sz="1600" spc="-1" strike="noStrike">
                <a:latin typeface="Courier New"/>
              </a:rPr>
              <a:t>(1000);               </a:t>
            </a: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wait for a second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digitalWrite</a:t>
            </a:r>
            <a:r>
              <a:rPr b="0" lang="en-US" sz="1600" spc="-1" strike="noStrike">
                <a:latin typeface="Courier New"/>
              </a:rPr>
              <a:t>(led, </a:t>
            </a:r>
            <a:r>
              <a:rPr b="0" lang="en-US" sz="1600" spc="-1" strike="noStrike">
                <a:solidFill>
                  <a:srgbClr val="0000ff"/>
                </a:solidFill>
                <a:latin typeface="Courier New"/>
              </a:rPr>
              <a:t>LOW</a:t>
            </a:r>
            <a:r>
              <a:rPr b="0" lang="en-US" sz="1600" spc="-1" strike="noStrike">
                <a:latin typeface="Courier New"/>
              </a:rPr>
              <a:t>);    </a:t>
            </a: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turn the LED off by making the voltage LOW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latin typeface="Courier New"/>
              </a:rPr>
              <a:t>  </a:t>
            </a:r>
            <a:r>
              <a:rPr b="0" lang="en-US" sz="1600" spc="-1" strike="noStrike">
                <a:solidFill>
                  <a:srgbClr val="dd4814"/>
                </a:solidFill>
                <a:latin typeface="Courier New"/>
              </a:rPr>
              <a:t>delay</a:t>
            </a:r>
            <a:r>
              <a:rPr b="0" lang="en-US" sz="1600" spc="-1" strike="noStrike">
                <a:latin typeface="Courier New"/>
              </a:rPr>
              <a:t>(1000);               </a:t>
            </a:r>
            <a:r>
              <a:rPr b="0" lang="en-US" sz="1600" spc="-1" strike="noStrike">
                <a:solidFill>
                  <a:srgbClr val="2a6099"/>
                </a:solidFill>
                <a:latin typeface="Courier New"/>
              </a:rPr>
              <a:t>// wait for a second</a:t>
            </a:r>
            <a:br/>
            <a:r>
              <a:rPr b="0" lang="en-US" sz="1600" spc="-1" strike="noStrike">
                <a:latin typeface="Courier New"/>
              </a:rPr>
              <a:t>}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Tutorial 04: Arduino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Why do we use dedicated ICs?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Simple circuits can be built </a:t>
            </a:r>
            <a:r>
              <a:rPr b="1" lang="en-US" sz="2800" spc="-1" strike="noStrike">
                <a:latin typeface="Arial"/>
              </a:rPr>
              <a:t>cheaper</a:t>
            </a:r>
            <a:r>
              <a:rPr b="0" lang="en-US" sz="2800" spc="-1" strike="noStrike">
                <a:latin typeface="Arial"/>
              </a:rPr>
              <a:t> and easier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Arduino: 5 – 30€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Simple IC: &lt; 1€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Expand the possibilities of Arduino (and others)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Multitude of specialized chips, e.g. for audio playback, sensors, FPGA, etc.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4267</TotalTime>
  <Application>LibreOffice/6.1.5.2$Linux_X86_64 LibreOffice_project/10$Build-2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2019-08-26T16:28:53Z</dcterms:created>
  <dc:creator/>
  <dc:description/>
  <dc:language>en-US</dc:language>
  <cp:lastModifiedBy/>
  <dcterms:modified xsi:type="dcterms:W3CDTF">2019-09-06T13:04:40Z</dcterms:modified>
  <cp:revision>90</cp:revision>
  <dc:subject/>
  <dc:title/>
</cp:coreProperties>
</file>